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706" r:id="rId3"/>
    <p:sldMasterId id="2147483713" r:id="rId4"/>
  </p:sldMasterIdLst>
  <p:notesMasterIdLst>
    <p:notesMasterId r:id="rId17"/>
  </p:notesMasterIdLst>
  <p:sldIdLst>
    <p:sldId id="707" r:id="rId5"/>
    <p:sldId id="2134806660" r:id="rId6"/>
    <p:sldId id="2134806637" r:id="rId7"/>
    <p:sldId id="2134806654" r:id="rId8"/>
    <p:sldId id="2134806658" r:id="rId9"/>
    <p:sldId id="2134806657" r:id="rId10"/>
    <p:sldId id="2134806656" r:id="rId11"/>
    <p:sldId id="2134806652" r:id="rId12"/>
    <p:sldId id="2134806659" r:id="rId13"/>
    <p:sldId id="2134806651" r:id="rId14"/>
    <p:sldId id="2134806667" r:id="rId15"/>
    <p:sldId id="2134806645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1"/>
    <p:restoredTop sz="69817" autoAdjust="0"/>
  </p:normalViewPr>
  <p:slideViewPr>
    <p:cSldViewPr snapToGrid="0" snapToObjects="1">
      <p:cViewPr varScale="1">
        <p:scale>
          <a:sx n="77" d="100"/>
          <a:sy n="77" d="100"/>
        </p:scale>
        <p:origin x="2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0BDCF-BF58-4C48-8634-B939BCC03D57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A3A74-BE49-2847-9297-4C51FADEC7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3075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A3A74-BE49-2847-9297-4C51FADEC7D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834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endParaRPr lang="nb-NO" sz="1800" dirty="0">
              <a:latin typeface="Whitney Book" pitchFamily="2" charset="0"/>
              <a:cs typeface="Whitney Book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A3A74-BE49-2847-9297-4C51FADEC7D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1994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A3A74-BE49-2847-9297-4C51FADEC7D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82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4765E-D0F2-BD4F-AE8E-37054F9BDFA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660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4765E-D0F2-BD4F-AE8E-37054F9BDFA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89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A3A74-BE49-2847-9297-4C51FADEC7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085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A3A74-BE49-2847-9297-4C51FADEC7D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589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A3A74-BE49-2847-9297-4C51FADEC7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3491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A3A74-BE49-2847-9297-4C51FADEC7D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310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5EA4-1B5A-49F5-8CBD-2AE0B996E085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684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5EA4-1B5A-49F5-8CBD-2AE0B996E085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081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251277-3317-4E49-80BE-B26DDA078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F1184A7-53E4-E443-A1BB-9DC10906B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B772DD-C391-AB49-A688-FCF794BE6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37DC21-BE9F-074C-993E-A548BFEB9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7AD371-A2ED-6E43-9689-F2E8AB7B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087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F0070A-4500-9646-A74A-3B214192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43A3E1-C659-FD4C-ADC6-334059896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8F7D70-5EDA-AA49-A9A5-AA19692C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D85AC6-A279-B641-A767-875D1B04B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E9FDEC-BD10-B04C-8604-A9580088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540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4BECCF9-4A30-4E4E-A746-053E6BF7B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FF61A68-8509-B347-822D-1F0F63089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989573-57A7-CD43-8E57-F823C16F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04A19A-9AD9-E046-BB53-BCAE6D628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EDD50D-53FA-A647-AC5E-B8A654FF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4167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745" y="1596987"/>
            <a:ext cx="1545587" cy="327125"/>
          </a:xfrm>
          <a:prstGeom prst="rect">
            <a:avLst/>
          </a:prstGeom>
        </p:spPr>
      </p:pic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E07A628-129B-4468-A43D-FE8CD67FC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224" y="3158835"/>
            <a:ext cx="11829553" cy="3509877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  <a:p>
            <a:r>
              <a:rPr lang="nb-NO" dirty="0"/>
              <a:t>Click button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15546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F6E26A0-B0F6-47B7-AF66-BE974DE236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224" y="3158835"/>
            <a:ext cx="11829553" cy="3509877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  <a:p>
            <a:r>
              <a:rPr lang="nb-NO" dirty="0"/>
              <a:t>Click button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94731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etical whit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3398409"/>
            <a:ext cx="5113746" cy="730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noProof="0" dirty="0" err="1"/>
              <a:t>subtitle</a:t>
            </a:r>
            <a:endParaRPr lang="nb-NO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3A90D5-18D6-40FA-9553-24F367C8B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745" y="2032170"/>
            <a:ext cx="5112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13" name="Likebent trekant 6">
            <a:extLst>
              <a:ext uri="{FF2B5EF4-FFF2-40B4-BE49-F238E27FC236}">
                <a16:creationId xmlns:a16="http://schemas.microsoft.com/office/drawing/2014/main" id="{7AEE7618-7197-4950-B37F-041D7838AFF0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Grafikk 8">
            <a:extLst>
              <a:ext uri="{FF2B5EF4-FFF2-40B4-BE49-F238E27FC236}">
                <a16:creationId xmlns:a16="http://schemas.microsoft.com/office/drawing/2014/main" id="{5DFC1FF9-E006-4FB0-8231-11BF39CC8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745" y="1596987"/>
            <a:ext cx="1545587" cy="327125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85BFA8A-1407-488F-9728-CEC5F0F553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3357"/>
            <a:ext cx="5914777" cy="6485356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  <a:p>
            <a:r>
              <a:rPr lang="nb-NO" dirty="0"/>
              <a:t>Click button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601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ertical black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68D5B-8172-4A6E-B6F9-426F2B60F5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80" y="3693379"/>
            <a:ext cx="5111750" cy="720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endParaRPr lang="nb-N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66312-C8A4-4BA5-91C0-BB89FF7AB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39" y="2044117"/>
            <a:ext cx="5112000" cy="11279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80" y="1587466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56C8A4E4-E4C5-4EB2-AE01-762E85421C9C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Likebent trekant 6">
            <a:extLst>
              <a:ext uri="{FF2B5EF4-FFF2-40B4-BE49-F238E27FC236}">
                <a16:creationId xmlns:a16="http://schemas.microsoft.com/office/drawing/2014/main" id="{2710069D-5A82-4439-AF3F-24BFFE5F250D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32CA08D-F5AD-42BF-85F3-ED4B9CF6DA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83357"/>
            <a:ext cx="5914777" cy="6485356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  <a:p>
            <a:r>
              <a:rPr lang="nb-NO" dirty="0"/>
              <a:t>Click button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549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0A598B1F-BEEA-409E-8FF4-8A1676CBF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7000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05FC260-B2D9-4B82-835E-8688EE9922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8283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 slide - horizontal 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AB165270-2CF0-4BFD-B8EF-3FEB85F502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1776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31CBB770-A0C2-4BE2-BC88-C9ADDCA8A6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352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A422F2-E45B-D94B-80A1-53B05E0D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C0016C-97A8-6B49-A680-A06E86862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2CBB7B-E05E-FA43-947F-EF7B2AB7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A16E79-36FE-3F42-A189-971071DB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6DE0BE-B565-4B43-BFCE-E924E79D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7299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8CA57457-1B19-4465-84DA-A5BA4C4DFA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4418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31D6C92D-968F-40C1-A399-A247D30F50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131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BDF17E4B-0B46-4528-BAF4-B04AEA30A1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AAF0DE48-1739-45EA-BDBE-754C1A467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Likebent trekant 6">
            <a:extLst>
              <a:ext uri="{FF2B5EF4-FFF2-40B4-BE49-F238E27FC236}">
                <a16:creationId xmlns:a16="http://schemas.microsoft.com/office/drawing/2014/main" id="{287CF398-4674-4056-931E-C6CE1C117C32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8">
            <a:extLst>
              <a:ext uri="{FF2B5EF4-FFF2-40B4-BE49-F238E27FC236}">
                <a16:creationId xmlns:a16="http://schemas.microsoft.com/office/drawing/2014/main" id="{5C0D1A4A-2749-4538-9C98-E4C5BFCEA0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7E9AE-9B4B-456A-8CB6-F9573CC865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938" y="3030538"/>
            <a:ext cx="5213350" cy="28828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11122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A32DF0A-4CBF-4BAD-89A4-5D9E675D44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0" name="Likebent trekant 6">
            <a:extLst>
              <a:ext uri="{FF2B5EF4-FFF2-40B4-BE49-F238E27FC236}">
                <a16:creationId xmlns:a16="http://schemas.microsoft.com/office/drawing/2014/main" id="{3BAC3393-ECD1-4946-A747-2AE85D18B846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7D12B-D19B-4E69-B64C-EEE7A254C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756764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004F1AB2-2EEE-4C9C-B7DA-F608CE22C6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A8930764-AA31-47E6-9458-FE45D416D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1374F4E7-E02B-49F0-B85B-278BBBB021F6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8">
            <a:extLst>
              <a:ext uri="{FF2B5EF4-FFF2-40B4-BE49-F238E27FC236}">
                <a16:creationId xmlns:a16="http://schemas.microsoft.com/office/drawing/2014/main" id="{571FBE59-8B7D-40D7-A5F6-A7250A6BF1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EA87C-58CE-4CB0-986C-75BCBBACEF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938" y="3030538"/>
            <a:ext cx="5213350" cy="2882900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564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F7225EC-47D3-4C1B-881F-F0051518AF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532BB57-E4E4-4BC3-87C9-981350BEA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3B91918D-F8B1-4C31-B0AF-4AD7CFEDE1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AF9BFFAA-3EE4-4CAA-876C-763466F7225B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0BE1B8E-6891-4671-A6FE-EF7D2FF250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800714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57E29980-F045-4F5E-A107-FF4AB118FC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D7F611EF-85A2-4192-AE0C-E317CFCA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B24289B3-508E-480D-892D-6E08D714F11E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8">
            <a:extLst>
              <a:ext uri="{FF2B5EF4-FFF2-40B4-BE49-F238E27FC236}">
                <a16:creationId xmlns:a16="http://schemas.microsoft.com/office/drawing/2014/main" id="{4ACAB2F5-DB35-4E2B-81EC-BC508315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04B732-856A-4ACE-89BA-EE3201E169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938" y="3030539"/>
            <a:ext cx="5213350" cy="2882900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595968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750DF9E4-BFA9-49EF-94F1-9B9EB3D23E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Click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D07867F-A19C-43F2-8336-37D5FD82B1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A9864D3A-1D0B-4C4D-B971-F5B55A4047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8AE186E2-6CC1-432C-A47F-295EC56C8431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E1C9BBD-9768-41D9-B1F7-56E42C51FD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76683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>
            <a:extLst>
              <a:ext uri="{FF2B5EF4-FFF2-40B4-BE49-F238E27FC236}">
                <a16:creationId xmlns:a16="http://schemas.microsoft.com/office/drawing/2014/main" id="{56322D4F-93E4-4279-983C-81D367C5D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816" y="2247834"/>
            <a:ext cx="4085926" cy="864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0DDD4-E591-4AC9-9072-7D7A2EB8A305}"/>
              </a:ext>
            </a:extLst>
          </p:cNvPr>
          <p:cNvSpPr txBox="1"/>
          <p:nvPr userDrawn="1"/>
        </p:nvSpPr>
        <p:spPr>
          <a:xfrm>
            <a:off x="808603" y="3357744"/>
            <a:ext cx="1062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Hver</a:t>
            </a:r>
            <a:r>
              <a:rPr lang="en-US" sz="2800" b="1" dirty="0"/>
              <a:t> </a:t>
            </a:r>
            <a:r>
              <a:rPr lang="en-US" sz="2800" b="1" dirty="0" err="1"/>
              <a:t>dag</a:t>
            </a:r>
            <a:r>
              <a:rPr lang="en-US" sz="2800" b="1" dirty="0"/>
              <a:t> </a:t>
            </a:r>
            <a:r>
              <a:rPr lang="en-US" sz="2800" b="1" dirty="0" err="1"/>
              <a:t>forbedrer</a:t>
            </a:r>
            <a:r>
              <a:rPr lang="en-US" sz="2800" b="1" dirty="0"/>
              <a:t> vi </a:t>
            </a:r>
            <a:r>
              <a:rPr lang="en-US" sz="2800" b="1" dirty="0" err="1"/>
              <a:t>hverdagen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72482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80024" y="180023"/>
            <a:ext cx="11831954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17" y="2247834"/>
            <a:ext cx="4098366" cy="864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BB9B03-39C1-4F0E-B1A0-05D607FE16A8}"/>
              </a:ext>
            </a:extLst>
          </p:cNvPr>
          <p:cNvSpPr txBox="1"/>
          <p:nvPr userDrawn="1"/>
        </p:nvSpPr>
        <p:spPr>
          <a:xfrm>
            <a:off x="1022718" y="3381496"/>
            <a:ext cx="1015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Hver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dag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forbedrer</a:t>
            </a:r>
            <a:r>
              <a:rPr lang="en-US" sz="2800" b="1" dirty="0">
                <a:solidFill>
                  <a:schemeClr val="bg1"/>
                </a:solidFill>
              </a:rPr>
              <a:t> vi </a:t>
            </a:r>
            <a:r>
              <a:rPr lang="en-US" sz="2800" b="1" dirty="0" err="1">
                <a:solidFill>
                  <a:schemeClr val="bg1"/>
                </a:solidFill>
              </a:rPr>
              <a:t>hverdagen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7C455D-0287-9142-B0DF-67210E7F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A3B87D8-4F94-144B-B36A-B428D65E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68A019-CAE0-2343-9361-B0619ABB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70A18C-3B04-264B-A8DE-999AAB0A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D077B1-CF67-B34D-8F0A-5306CE94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9030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>
            <a:extLst>
              <a:ext uri="{FF2B5EF4-FFF2-40B4-BE49-F238E27FC236}">
                <a16:creationId xmlns:a16="http://schemas.microsoft.com/office/drawing/2014/main" id="{56322D4F-93E4-4279-983C-81D367C5D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816" y="2247834"/>
            <a:ext cx="4085926" cy="864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776546-68BD-445E-BADC-3F9E7264491B}"/>
              </a:ext>
            </a:extLst>
          </p:cNvPr>
          <p:cNvSpPr txBox="1"/>
          <p:nvPr userDrawn="1"/>
        </p:nvSpPr>
        <p:spPr>
          <a:xfrm>
            <a:off x="808603" y="3357744"/>
            <a:ext cx="1062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Every day we improve everyday life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43516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80024" y="180023"/>
            <a:ext cx="11831954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17" y="2247834"/>
            <a:ext cx="4098366" cy="864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BB9B03-39C1-4F0E-B1A0-05D607FE16A8}"/>
              </a:ext>
            </a:extLst>
          </p:cNvPr>
          <p:cNvSpPr txBox="1"/>
          <p:nvPr userDrawn="1"/>
        </p:nvSpPr>
        <p:spPr>
          <a:xfrm>
            <a:off x="1022718" y="3381496"/>
            <a:ext cx="1015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Every day we improve everyday life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7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38" y="206375"/>
            <a:ext cx="29559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1490400" y="1238400"/>
            <a:ext cx="9180000" cy="52200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3200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944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6580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6944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69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4168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98999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988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1847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0383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5">
            <a:extLst>
              <a:ext uri="{FF2B5EF4-FFF2-40B4-BE49-F238E27FC236}">
                <a16:creationId xmlns:a16="http://schemas.microsoft.com/office/drawing/2014/main" id="{395A5F35-BDDA-40B0-8D7C-C8CB9B384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6877" y="181370"/>
            <a:ext cx="3365123" cy="104595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802378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4834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789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1E7E06-5AB4-9B41-B470-A0145746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F71E2F-7BB7-3642-A0CA-0B2974207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63D587-FCE2-D442-B6E5-1E8E469E4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E8863C6-87A8-FE40-9544-0298254C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C6C063-11C3-C048-B10D-9AF58594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3E0CC1-F0AD-6E4F-971C-BF616AAE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247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466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55030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0055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997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3847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2056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697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4217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765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4ABD05-6AC4-F24C-BFC6-14FB66DC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1490CC-2D62-5B49-9ADA-9C7DA2850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11044FB-E559-DC44-9285-0C54642DE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96CE4BE-1FAE-3B46-9915-27FC7B5A9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C033BDE-4D70-D746-A611-DB6993A29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D3E0D9F-B69A-5046-AB46-62A82714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567FC11-26E6-9B46-9DB2-CA785AE9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9E4ED1E-7356-5649-A8A1-F7D6A34C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4029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90777E-9CA7-AB4F-921E-3DF0434C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A1EBC5E-DDD1-CD46-B483-2BD4FD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292B04D-F509-7449-8C53-F1C426AA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DD1FFAD-2AA8-8A47-B39D-918EF223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70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21DF438-8960-7543-A459-D1B2A032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456C2E1-80D0-B145-A289-19FDFEF0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530321E-1668-7D4D-A1C8-98327B2D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320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C0CDCC-34FB-9945-8788-85A45ECA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A59CC6-CE8E-8A42-9F5E-3223387EF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A85E289-BE32-204F-97C3-EA93E3313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0B23F3B-ECDB-EB44-8A91-E1EBAD409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2B30F09-FEAE-7E46-AE42-2FA7E22E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C04428-3A80-E346-ADCE-B21D05B51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616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6DB4C7-A704-9C48-869B-985B5FCD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99E8E6B-7BCE-2545-B7AD-FC388EF0C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695EE3-D498-8C4C-B687-ACB6ABDFA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B34C9F2-AC56-3B44-BEB8-C0D78123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BB1B71C-78AE-BB44-A1A4-836DA520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134785-CE89-C648-86E5-F7F1FAFC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98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0DE2FBD-0278-BD47-8660-B2A60504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DB1628-C95E-124F-9C22-26B8EF9EA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1E369C-E5A8-294F-82DA-99761759A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BC450-8F93-964B-BE00-AFFFD668077B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1AC8DB-CF02-D24D-BDD7-6EA8DAA84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686066-3F0D-8B44-911A-A1868D5E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5A038-E6CD-1546-A67C-185DC9892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550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454C6E2-9A84-4437-BEAE-656ED18B46AC}"/>
              </a:ext>
            </a:extLst>
          </p:cNvPr>
          <p:cNvCxnSpPr/>
          <p:nvPr userDrawn="1"/>
        </p:nvCxnSpPr>
        <p:spPr>
          <a:xfrm>
            <a:off x="385967" y="6148576"/>
            <a:ext cx="11447445" cy="0"/>
          </a:xfrm>
          <a:prstGeom prst="line">
            <a:avLst/>
          </a:prstGeom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k 15">
            <a:extLst>
              <a:ext uri="{FF2B5EF4-FFF2-40B4-BE49-F238E27FC236}">
                <a16:creationId xmlns:a16="http://schemas.microsoft.com/office/drawing/2014/main" id="{EB41A049-5E45-4F93-B512-0B21EB34DC3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634379" y="6314445"/>
            <a:ext cx="1217101" cy="257601"/>
          </a:xfrm>
          <a:prstGeom prst="rect">
            <a:avLst/>
          </a:prstGeom>
        </p:spPr>
      </p:pic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CA63383A-D37A-40A3-B4DE-8CA7BB08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50"/>
            <a:ext cx="11364948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2754D6E1-2FFD-41B9-B471-15D5973C0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4" y="1605516"/>
            <a:ext cx="11364949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98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4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4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4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67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669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069E62-CDE0-4BA8-8F39-F731903194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12" y="362933"/>
            <a:ext cx="1428988" cy="592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021381-93C7-4924-A1FA-C084E98A7CA1}"/>
              </a:ext>
            </a:extLst>
          </p:cNvPr>
          <p:cNvSpPr txBox="1"/>
          <p:nvPr userDrawn="1"/>
        </p:nvSpPr>
        <p:spPr>
          <a:xfrm>
            <a:off x="800100" y="6522281"/>
            <a:ext cx="1059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Hias® - </a:t>
            </a:r>
            <a:r>
              <a:rPr lang="de-DE" sz="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de-DE" sz="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		            					            © Hias How2O AS 2021</a:t>
            </a:r>
          </a:p>
          <a:p>
            <a:endParaRPr lang="de-DE" sz="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F63426-6568-4D33-968B-A5F819AFC0A1}"/>
              </a:ext>
            </a:extLst>
          </p:cNvPr>
          <p:cNvCxnSpPr/>
          <p:nvPr userDrawn="1"/>
        </p:nvCxnSpPr>
        <p:spPr>
          <a:xfrm>
            <a:off x="657225" y="6495067"/>
            <a:ext cx="1088707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6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EB6E-DE6E-4BD6-A2ED-75F96E824CAF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B6212-D53D-473E-A697-C05747B0C4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26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hyperlink" Target="https://va-kompetanse.no/bokhande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orskvann.no/avlopsrensing-og-miljo/revidert-avlopsdirektiv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tm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80" y="536864"/>
            <a:ext cx="2483742" cy="675724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26130" y="2003968"/>
            <a:ext cx="8461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>
                <a:solidFill>
                  <a:schemeClr val="bg1"/>
                </a:solidFill>
                <a:latin typeface="Whitney Book" pitchFamily="50" charset="0"/>
                <a:cs typeface="Whitney Book" pitchFamily="50" charset="0"/>
              </a:rPr>
              <a:t>Nytt fra Norsk Vann</a:t>
            </a:r>
          </a:p>
          <a:p>
            <a:endParaRPr lang="nb-NO" sz="4000" b="1" dirty="0">
              <a:solidFill>
                <a:schemeClr val="bg1"/>
              </a:solidFill>
              <a:latin typeface="Whitney Book" pitchFamily="50" charset="0"/>
              <a:cs typeface="Whitney Book" pitchFamily="50" charset="0"/>
            </a:endParaRPr>
          </a:p>
          <a:p>
            <a:r>
              <a:rPr lang="nb-NO" sz="3200" b="1" dirty="0">
                <a:solidFill>
                  <a:schemeClr val="bg1"/>
                </a:solidFill>
                <a:latin typeface="Whitney Book" pitchFamily="50" charset="0"/>
                <a:cs typeface="Whitney Book" pitchFamily="50" charset="0"/>
              </a:rPr>
              <a:t>Årsmøte - RIN – 2024, </a:t>
            </a:r>
          </a:p>
          <a:p>
            <a:r>
              <a:rPr lang="nb-NO" sz="3200" b="1" dirty="0">
                <a:solidFill>
                  <a:schemeClr val="bg1"/>
                </a:solidFill>
                <a:latin typeface="Whitney Book" pitchFamily="50" charset="0"/>
                <a:cs typeface="Whitney Book" pitchFamily="50" charset="0"/>
              </a:rPr>
              <a:t>Kjetil </a:t>
            </a:r>
            <a:r>
              <a:rPr lang="nb-NO" sz="3200" b="1" dirty="0" err="1">
                <a:solidFill>
                  <a:schemeClr val="bg1"/>
                </a:solidFill>
                <a:latin typeface="Whitney Book" pitchFamily="50" charset="0"/>
                <a:cs typeface="Whitney Book" pitchFamily="50" charset="0"/>
              </a:rPr>
              <a:t>Flugund</a:t>
            </a:r>
            <a:endParaRPr lang="nb-NO" sz="3200" b="1" dirty="0">
              <a:solidFill>
                <a:schemeClr val="bg1"/>
              </a:solidFill>
              <a:latin typeface="Whitney Book" pitchFamily="50" charset="0"/>
              <a:cs typeface="Whitney Book" pitchFamily="50" charset="0"/>
            </a:endParaRPr>
          </a:p>
          <a:p>
            <a:endParaRPr lang="nb-NO" sz="1600" i="1" dirty="0">
              <a:solidFill>
                <a:schemeClr val="bg1"/>
              </a:solidFill>
              <a:latin typeface="Whitney Book" pitchFamily="50" charset="0"/>
              <a:cs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4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D7FCEF-5726-AF16-67DA-48019759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BedreVANN – Resultater 2022</a:t>
            </a:r>
          </a:p>
        </p:txBody>
      </p:sp>
      <p:pic>
        <p:nvPicPr>
          <p:cNvPr id="4" name="Plassholder for innhold 4" descr="Et bilde som inneholder tekst, utendørs, hjelm, skjermbilde&#10;&#10;Automatisk generert beskrivelse">
            <a:extLst>
              <a:ext uri="{FF2B5EF4-FFF2-40B4-BE49-F238E27FC236}">
                <a16:creationId xmlns:a16="http://schemas.microsoft.com/office/drawing/2014/main" id="{3DD95AFE-85CD-DF80-E58F-7628FE384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100" y="1690688"/>
            <a:ext cx="3713135" cy="416473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BA06689-0014-6959-E7CC-60C0A56DD382}"/>
              </a:ext>
            </a:extLst>
          </p:cNvPr>
          <p:cNvSpPr txBox="1"/>
          <p:nvPr/>
        </p:nvSpPr>
        <p:spPr>
          <a:xfrm>
            <a:off x="3944389" y="5969655"/>
            <a:ext cx="609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i="1" dirty="0" err="1">
                <a:latin typeface="Whitney Book" pitchFamily="2" charset="0"/>
                <a:cs typeface="Whitney Book" pitchFamily="2" charset="0"/>
              </a:rPr>
              <a:t>www.bedrevann.no</a:t>
            </a:r>
            <a:endParaRPr lang="nb-NO" sz="2800" i="1" dirty="0"/>
          </a:p>
        </p:txBody>
      </p:sp>
    </p:spTree>
    <p:extLst>
      <p:ext uri="{BB962C8B-B14F-4D97-AF65-F5344CB8AC3E}">
        <p14:creationId xmlns:p14="http://schemas.microsoft.com/office/powerpoint/2010/main" val="3192590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D7FCEF-5726-AF16-67DA-48019759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BedreVANN – Lekkasjer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A946D0C-F3BE-E830-C7E1-CE852889A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98" y="1498424"/>
            <a:ext cx="6449291" cy="4994451"/>
          </a:xfrm>
          <a:prstGeom prst="rect">
            <a:avLst/>
          </a:prstGeom>
        </p:spPr>
      </p:pic>
      <p:pic>
        <p:nvPicPr>
          <p:cNvPr id="1026" name="Picture 2" descr="906 942 bilder, arkivfotografier, 3D-objekter og vektorer med Tommel opp |  Shutterstock">
            <a:extLst>
              <a:ext uri="{FF2B5EF4-FFF2-40B4-BE49-F238E27FC236}">
                <a16:creationId xmlns:a16="http://schemas.microsoft.com/office/drawing/2014/main" id="{6C19892E-C7FF-B93D-CCC5-19802C075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b="18223"/>
          <a:stretch/>
        </p:blipFill>
        <p:spPr bwMode="auto">
          <a:xfrm>
            <a:off x="7930342" y="2743200"/>
            <a:ext cx="310896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D3DCF1-1D57-DE30-FE9E-EBFFC666D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115" y="2642812"/>
            <a:ext cx="10515600" cy="1325563"/>
          </a:xfrm>
        </p:spPr>
        <p:txBody>
          <a:bodyPr/>
          <a:lstStyle/>
          <a:p>
            <a:r>
              <a:rPr lang="nb-NO" dirty="0"/>
              <a:t>Takk for oppmerksomheten </a:t>
            </a:r>
            <a:r>
              <a:rPr lang="nb-NO" dirty="0">
                <a:sym typeface="Wingdings" pitchFamily="2" charset="2"/>
              </a:rPr>
              <a:t>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76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675B54A-4C1C-8348-BF18-8381C2225704}"/>
              </a:ext>
            </a:extLst>
          </p:cNvPr>
          <p:cNvSpPr txBox="1"/>
          <p:nvPr/>
        </p:nvSpPr>
        <p:spPr>
          <a:xfrm>
            <a:off x="3439236" y="355942"/>
            <a:ext cx="4374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/>
              <a:t>Nye rapporter siden sist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7E3B8B7-CE97-2D66-43C2-D749ACEB1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72" y="1158853"/>
            <a:ext cx="2387581" cy="337498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EB175E6-0B4C-09CF-8991-C446E567BC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502" y="3310153"/>
            <a:ext cx="1760810" cy="2447378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58F359F-F466-C6DC-AF73-82EDFE936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053" y="1240907"/>
            <a:ext cx="3245017" cy="46166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C3E565C8-7B74-9F9F-BCCA-C3E0AC362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811" y="628650"/>
            <a:ext cx="2894665" cy="412845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E9CD07C-5166-FC2C-4B21-9754E1B6B905}"/>
              </a:ext>
            </a:extLst>
          </p:cNvPr>
          <p:cNvSpPr txBox="1"/>
          <p:nvPr/>
        </p:nvSpPr>
        <p:spPr>
          <a:xfrm>
            <a:off x="1120877" y="59576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>
                <a:hlinkClick r:id="rId7"/>
              </a:rPr>
              <a:t>Bokhandel | Norsk Vanns Kompetanseweb (va-kompetanse.no)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8FEB8C5-617E-FF35-E018-22D642320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5358" y="3931770"/>
            <a:ext cx="2341584" cy="24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6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59425DD-180E-88FC-C4A7-26720943F105}"/>
              </a:ext>
            </a:extLst>
          </p:cNvPr>
          <p:cNvSpPr txBox="1"/>
          <p:nvPr/>
        </p:nvSpPr>
        <p:spPr>
          <a:xfrm>
            <a:off x="1066739" y="417725"/>
            <a:ext cx="105492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/>
              <a:t>Rutiner for tilsyn av høydebasseng</a:t>
            </a:r>
            <a:br>
              <a:rPr lang="nb-NO" sz="3200" b="1" dirty="0"/>
            </a:br>
            <a:r>
              <a:rPr lang="nb-NO" sz="3200" b="1" dirty="0"/>
              <a:t>Nytt verktøy for ettersyn og kontroll: </a:t>
            </a:r>
            <a:r>
              <a:rPr lang="nb-NO" sz="3200" b="1" i="1" dirty="0">
                <a:solidFill>
                  <a:schemeClr val="accent1"/>
                </a:solidFill>
              </a:rPr>
              <a:t>Drikkevannsbasseng.no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5AB81837-93A3-8C36-A1BD-EF0EB999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150" y="2098331"/>
            <a:ext cx="6946730" cy="38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35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5AE358-B4A8-6D9A-0C40-E75CB862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Vedtatte prosjekter 2024: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4D03A1-EE06-CE1F-9FC9-1C5735D9F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0565" cy="4351338"/>
          </a:xfrm>
        </p:spPr>
        <p:txBody>
          <a:bodyPr/>
          <a:lstStyle/>
          <a:p>
            <a:r>
              <a:rPr lang="nb-NO" dirty="0"/>
              <a:t>Vannlekkasje </a:t>
            </a:r>
            <a:r>
              <a:rPr lang="nb-NO" dirty="0" err="1"/>
              <a:t>pa</a:t>
            </a:r>
            <a:r>
              <a:rPr lang="nb-NO" dirty="0"/>
              <a:t>̊ stikkledningsnettet – Erfaring med utstyr for lokalisering og </a:t>
            </a:r>
            <a:r>
              <a:rPr lang="nb-NO" dirty="0" err="1"/>
              <a:t>påvisning</a:t>
            </a:r>
            <a:endParaRPr lang="nb-NO" dirty="0"/>
          </a:p>
          <a:p>
            <a:r>
              <a:rPr lang="nb-NO" dirty="0"/>
              <a:t>Felles satsning på KI (kunstig intelligens) i vannbransjen</a:t>
            </a:r>
          </a:p>
          <a:p>
            <a:r>
              <a:rPr lang="nb-NO" dirty="0"/>
              <a:t>Feil på nyanlegg</a:t>
            </a:r>
          </a:p>
          <a:p>
            <a:endParaRPr lang="nb-NO" dirty="0"/>
          </a:p>
        </p:txBody>
      </p:sp>
      <p:pic>
        <p:nvPicPr>
          <p:cNvPr id="4" name="Plassholder for innhold 4" descr="Et bilde som inneholder tekst, skjermbilde, Font, dokument&#10;&#10;Automatisk generert beskrivelse">
            <a:extLst>
              <a:ext uri="{FF2B5EF4-FFF2-40B4-BE49-F238E27FC236}">
                <a16:creationId xmlns:a16="http://schemas.microsoft.com/office/drawing/2014/main" id="{336F6851-DE0A-AAFA-69EE-601D70589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30" y="1690688"/>
            <a:ext cx="52146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8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nnstandard">
            <a:extLst>
              <a:ext uri="{FF2B5EF4-FFF2-40B4-BE49-F238E27FC236}">
                <a16:creationId xmlns:a16="http://schemas.microsoft.com/office/drawing/2014/main" id="{19DA91AE-32F9-9427-C4A0-C186E273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601" y="2120265"/>
            <a:ext cx="8200957" cy="231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033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503F06-F09F-C92B-18B1-83E32A1B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403C2012-ACB4-133E-9EF0-D79F6375E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406" y="645318"/>
            <a:ext cx="11553187" cy="5567363"/>
          </a:xfrm>
        </p:spPr>
      </p:pic>
    </p:spTree>
    <p:extLst>
      <p:ext uri="{BB962C8B-B14F-4D97-AF65-F5344CB8AC3E}">
        <p14:creationId xmlns:p14="http://schemas.microsoft.com/office/powerpoint/2010/main" val="54862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3EF7F8-8356-65FD-F9A5-DE8DEE72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Font, nummer, skjermbilde&#10;&#10;Automatisk generert beskrivelse">
            <a:extLst>
              <a:ext uri="{FF2B5EF4-FFF2-40B4-BE49-F238E27FC236}">
                <a16:creationId xmlns:a16="http://schemas.microsoft.com/office/drawing/2014/main" id="{8C24AEAF-1135-3653-583A-CE54FA89B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9313"/>
            <a:ext cx="11284007" cy="6808687"/>
          </a:xfrm>
        </p:spPr>
      </p:pic>
    </p:spTree>
    <p:extLst>
      <p:ext uri="{BB962C8B-B14F-4D97-AF65-F5344CB8AC3E}">
        <p14:creationId xmlns:p14="http://schemas.microsoft.com/office/powerpoint/2010/main" val="229497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9533A0-BCE1-DECF-921B-65CB1F98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4895"/>
          </a:xfrm>
        </p:spPr>
        <p:txBody>
          <a:bodyPr>
            <a:normAutofit/>
          </a:bodyPr>
          <a:lstStyle/>
          <a:p>
            <a:r>
              <a:rPr lang="nb-NO" dirty="0"/>
              <a:t>Avløpsdirektivet - ledningsnett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A0B0F4-DA7D-A6AB-4498-493F7DC4D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043"/>
            <a:ext cx="8458200" cy="4952832"/>
          </a:xfrm>
        </p:spPr>
        <p:txBody>
          <a:bodyPr>
            <a:normAutofit/>
          </a:bodyPr>
          <a:lstStyle/>
          <a:p>
            <a:r>
              <a:rPr lang="nb-NO" sz="2600" dirty="0"/>
              <a:t>Krav til tilknytning</a:t>
            </a:r>
          </a:p>
          <a:p>
            <a:r>
              <a:rPr lang="nb-NO" sz="2600" dirty="0"/>
              <a:t>Separering</a:t>
            </a:r>
          </a:p>
          <a:p>
            <a:pPr lvl="1"/>
            <a:r>
              <a:rPr lang="nb-NO" dirty="0"/>
              <a:t>Kostbart og energikrevende å transportere og rense regnvann</a:t>
            </a:r>
          </a:p>
          <a:p>
            <a:pPr lvl="1"/>
            <a:r>
              <a:rPr lang="nb-NO" dirty="0"/>
              <a:t>Vanskelig å rense tynt og kaldt vann</a:t>
            </a:r>
          </a:p>
          <a:p>
            <a:r>
              <a:rPr lang="nb-NO" sz="2600" dirty="0"/>
              <a:t>Reduksjon av utslipp fra overløp</a:t>
            </a:r>
          </a:p>
          <a:p>
            <a:r>
              <a:rPr lang="nb-NO" sz="2600" dirty="0"/>
              <a:t>Forurenset overvann skal behandles</a:t>
            </a:r>
          </a:p>
          <a:p>
            <a:r>
              <a:rPr lang="nb-NO" sz="2600" dirty="0"/>
              <a:t>Større felles renseanlegg krever tilhørende ledningsnett</a:t>
            </a:r>
          </a:p>
          <a:p>
            <a:pPr lvl="1"/>
            <a:endParaRPr lang="nb-NO" dirty="0"/>
          </a:p>
          <a:p>
            <a:endParaRPr lang="nb-NO" dirty="0">
              <a:solidFill>
                <a:srgbClr val="0070C0"/>
              </a:solidFill>
            </a:endParaRPr>
          </a:p>
        </p:txBody>
      </p:sp>
      <p:pic>
        <p:nvPicPr>
          <p:cNvPr id="5" name="Bilde 4" descr="Et bilde som inneholder utendørs, grunn, fløyte, Manuell arbeider&#10;&#10;Automatisk generert beskrivelse">
            <a:extLst>
              <a:ext uri="{FF2B5EF4-FFF2-40B4-BE49-F238E27FC236}">
                <a16:creationId xmlns:a16="http://schemas.microsoft.com/office/drawing/2014/main" id="{1381A41A-6310-2FE9-EB56-C6B126253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55" y="1366759"/>
            <a:ext cx="3363191" cy="2522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1943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2F8D00-DA07-23A0-9048-BC5E8722B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704089"/>
            <a:ext cx="10515600" cy="1060704"/>
          </a:xfrm>
        </p:spPr>
        <p:txBody>
          <a:bodyPr/>
          <a:lstStyle/>
          <a:p>
            <a:r>
              <a:rPr lang="nb-NO" dirty="0"/>
              <a:t>Mer informasjon finnes på: </a:t>
            </a:r>
          </a:p>
          <a:p>
            <a:pPr marL="0" indent="0">
              <a:buNone/>
            </a:pPr>
            <a:r>
              <a:rPr lang="nb-NO" dirty="0">
                <a:hlinkClick r:id="rId3"/>
              </a:rPr>
              <a:t>https://norskvann.no/avlopsrensing-og-miljo/revidert-avlopsdirektiv/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9EC0033-1937-EDCE-0F72-D8B917A9C3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64" y="1897203"/>
            <a:ext cx="3138985" cy="436814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A5CD6AE-C8AE-F69B-73F4-9C22B916D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961" y="1899488"/>
            <a:ext cx="3014742" cy="4365861"/>
          </a:xfrm>
          <a:prstGeom prst="rect">
            <a:avLst/>
          </a:prstGeom>
        </p:spPr>
      </p:pic>
      <p:pic>
        <p:nvPicPr>
          <p:cNvPr id="4" name="Bilde 3" descr="Et bilde som inneholder tekst, skjermbilde, Nettsted, Nettside&#10;&#10;Automatisk generert beskrivelse">
            <a:extLst>
              <a:ext uri="{FF2B5EF4-FFF2-40B4-BE49-F238E27FC236}">
                <a16:creationId xmlns:a16="http://schemas.microsoft.com/office/drawing/2014/main" id="{D8BD518D-1D76-A62E-9854-0B27E496C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t="8735" r="37165" b="16986"/>
          <a:stretch/>
        </p:blipFill>
        <p:spPr>
          <a:xfrm>
            <a:off x="7069872" y="1897203"/>
            <a:ext cx="4660363" cy="436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0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/Chapter Slides">
  <a:themeElements>
    <a:clrScheme name="Egendefinert 11">
      <a:dk1>
        <a:sysClr val="windowText" lastClr="000000"/>
      </a:dk1>
      <a:lt1>
        <a:sysClr val="window" lastClr="FFFFFF"/>
      </a:lt1>
      <a:dk2>
        <a:srgbClr val="2A2A2A"/>
      </a:dk2>
      <a:lt2>
        <a:srgbClr val="EEECE1"/>
      </a:lt2>
      <a:accent1>
        <a:srgbClr val="2C5379"/>
      </a:accent1>
      <a:accent2>
        <a:srgbClr val="00ABBD"/>
      </a:accent2>
      <a:accent3>
        <a:srgbClr val="B5D334"/>
      </a:accent3>
      <a:accent4>
        <a:srgbClr val="E3D418"/>
      </a:accent4>
      <a:accent5>
        <a:srgbClr val="5E2580"/>
      </a:accent5>
      <a:accent6>
        <a:srgbClr val="000000"/>
      </a:accent6>
      <a:hlink>
        <a:srgbClr val="5E2580"/>
      </a:hlink>
      <a:folHlink>
        <a:srgbClr val="DC12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consult Group Presentation Norwegian.potx" id="{A450122A-2828-44C6-9CE7-280CDFF654AE}" vid="{D8D718AA-EEAA-4DC8-B775-8A7B2F241987}"/>
    </a:ext>
  </a:extLst>
</a:theme>
</file>

<file path=ppt/theme/theme3.xml><?xml version="1.0" encoding="utf-8"?>
<a:theme xmlns:a="http://schemas.openxmlformats.org/drawingml/2006/main" name="Uten bakgrunnsgrafikk på undersider">
  <a:themeElements>
    <a:clrScheme name="HI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I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0102 Strategigrunnlag" id="{F0154944-4571-4E21-82A9-3C525793D9A5}" vid="{4283AE4D-F20E-4D46-9952-0061E649E6A3}"/>
    </a:ext>
  </a:extLst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7" id="{50361ADE-6486-4D24-A9EA-476504E40319}" vid="{D24B43D1-BC89-4242-997E-745A642D9F6F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Oppdragsdokument" ma:contentTypeID="0x010100D0693B2E44191F478E93149AB7D9BC8C00D662B2B26E032E4F8AB6B6737C32EFA6" ma:contentTypeVersion="15" ma:contentTypeDescription="Opprett et nytt dokument." ma:contentTypeScope="" ma:versionID="4ef871da177a81a334c077c4c721e5f3">
  <xsd:schema xmlns:xsd="http://www.w3.org/2001/XMLSchema" xmlns:xs="http://www.w3.org/2001/XMLSchema" xmlns:p="http://schemas.microsoft.com/office/2006/metadata/properties" xmlns:ns2="24234025-0887-420f-badc-68e74a95f8c2" xmlns:ns3="d09ce122-5c63-4a09-8b1f-fc74756159fe" targetNamespace="http://schemas.microsoft.com/office/2006/metadata/properties" ma:root="true" ma:fieldsID="fe8a4821c04249bb139842f5a387266e" ns2:_="" ns3:_="">
    <xsd:import namespace="24234025-0887-420f-badc-68e74a95f8c2"/>
    <xsd:import namespace="d09ce122-5c63-4a09-8b1f-fc74756159f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ChannelName" minOccurs="0"/>
                <xsd:element ref="ns2:Dokumenttema" minOccurs="0"/>
                <xsd:element ref="ns2:Oppdragsnummer" minOccurs="0"/>
                <xsd:element ref="ns2:Revisjon" minOccurs="0"/>
                <xsd:element ref="ns2:RevisjonsDato" minOccurs="0"/>
                <xsd:element ref="ns3:Platform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34025-0887-420f-badc-68e74a95f8c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Fast ID" ma:description="Behold IDen ved tillegging." ma:hidden="true" ma:internalName="_dlc_DocIdPersistId" ma:readOnly="true">
      <xsd:simpleType>
        <xsd:restriction base="dms:Boolean"/>
      </xsd:simpleType>
    </xsd:element>
    <xsd:element name="ChannelName" ma:index="11" nillable="true" ma:displayName="Kanal" ma:internalName="ChannelName" ma:readOnly="true">
      <xsd:simpleType>
        <xsd:restriction base="dms:Text"/>
      </xsd:simpleType>
    </xsd:element>
    <xsd:element name="Dokumenttema" ma:index="12" nillable="true" ma:displayName="Dokumenttema" ma:list="{e163c038-2444-4bc9-80e6-230afd261b83}" ma:internalName="Dokumenttema" ma:showField="Title">
      <xsd:simpleType>
        <xsd:restriction base="dms:Lookup"/>
      </xsd:simpleType>
    </xsd:element>
    <xsd:element name="Oppdragsnummer" ma:index="13" nillable="true" ma:displayName="Oppdragsnummer" ma:internalName="Oppdragsnummer" ma:readOnly="true">
      <xsd:simpleType>
        <xsd:restriction base="dms:Text"/>
      </xsd:simpleType>
    </xsd:element>
    <xsd:element name="Revisjon" ma:index="14" nillable="true" ma:displayName="Revisjon" ma:internalName="Revisjon">
      <xsd:simpleType>
        <xsd:restriction base="dms:Text"/>
      </xsd:simpleType>
    </xsd:element>
    <xsd:element name="RevisjonsDato" ma:index="15" nillable="true" ma:displayName="RevisjonsDato" ma:format="DateOnly" ma:internalName="RevisjonsDato">
      <xsd:simpleType>
        <xsd:restriction base="dms:DateTime"/>
      </xsd:simpleType>
    </xsd:element>
    <xsd:element name="TaxCatchAll" ma:index="24" nillable="true" ma:displayName="Taxonomy Catch All Column" ma:hidden="true" ma:list="{9451383a-598a-42de-af4f-b9995ab6ca90}" ma:internalName="TaxCatchAll" ma:showField="CatchAllData" ma:web="24234025-0887-420f-badc-68e74a95f8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9ce122-5c63-4a09-8b1f-fc74756159fe" elementFormDefault="qualified">
    <xsd:import namespace="http://schemas.microsoft.com/office/2006/documentManagement/types"/>
    <xsd:import namespace="http://schemas.microsoft.com/office/infopath/2007/PartnerControls"/>
    <xsd:element name="Platform" ma:index="16" nillable="true" ma:displayName="Platform" ma:default="BikubeOnline" ma:internalName="Platform" ma:readOnly="true">
      <xsd:simpleType>
        <xsd:restriction base="dms:Text"/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ff417184-344c-4d90-ae70-67c9b7a9bf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Dokument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sjon xmlns="24234025-0887-420f-badc-68e74a95f8c2" xsi:nil="true"/>
    <lcf76f155ced4ddcb4097134ff3c332f xmlns="d09ce122-5c63-4a09-8b1f-fc74756159fe">
      <Terms xmlns="http://schemas.microsoft.com/office/infopath/2007/PartnerControls"/>
    </lcf76f155ced4ddcb4097134ff3c332f>
    <TaxCatchAll xmlns="24234025-0887-420f-badc-68e74a95f8c2" xsi:nil="true"/>
    <Dokumenttema xmlns="24234025-0887-420f-badc-68e74a95f8c2" xsi:nil="true"/>
    <RevisjonsDato xmlns="24234025-0887-420f-badc-68e74a95f8c2" xsi:nil="true"/>
    <Platform xmlns="d09ce122-5c63-4a09-8b1f-fc74756159fe">BikubeOnline</Platform>
    <_dlc_DocId xmlns="24234025-0887-420f-badc-68e74a95f8c2">ER3M5HM5KNVW-2062235208-967</_dlc_DocId>
    <_dlc_DocIdUrl xmlns="24234025-0887-420f-badc-68e74a95f8c2">
      <Url>https://asplanviak.sharepoint.com/sites/638718-01/_layouts/15/DocIdRedir.aspx?ID=ER3M5HM5KNVW-2062235208-967</Url>
      <Description>ER3M5HM5KNVW-2062235208-967</Description>
    </_dlc_DocIdUrl>
    <ChannelName xmlns="24234025-0887-420f-badc-68e74a95f8c2">Årsmøtedokumenter</ChannelName>
    <Oppdragsnummer xmlns="24234025-0887-420f-badc-68e74a95f8c2">638718-01</Oppdragsnummer>
  </documentManagement>
</p:properties>
</file>

<file path=customXml/itemProps1.xml><?xml version="1.0" encoding="utf-8"?>
<ds:datastoreItem xmlns:ds="http://schemas.openxmlformats.org/officeDocument/2006/customXml" ds:itemID="{AE8B4029-98AB-4997-8915-1299F9F33817}"/>
</file>

<file path=customXml/itemProps2.xml><?xml version="1.0" encoding="utf-8"?>
<ds:datastoreItem xmlns:ds="http://schemas.openxmlformats.org/officeDocument/2006/customXml" ds:itemID="{59BD534B-E5E8-4306-96EF-366FFE2DC6BE}"/>
</file>

<file path=customXml/itemProps3.xml><?xml version="1.0" encoding="utf-8"?>
<ds:datastoreItem xmlns:ds="http://schemas.openxmlformats.org/officeDocument/2006/customXml" ds:itemID="{ECA503A6-5C64-463F-9BDD-AB3730C07BB0}"/>
</file>

<file path=customXml/itemProps4.xml><?xml version="1.0" encoding="utf-8"?>
<ds:datastoreItem xmlns:ds="http://schemas.openxmlformats.org/officeDocument/2006/customXml" ds:itemID="{33639BD5-13E7-48C2-8262-6CC9C49E0415}"/>
</file>

<file path=docProps/app.xml><?xml version="1.0" encoding="utf-8"?>
<Properties xmlns="http://schemas.openxmlformats.org/officeDocument/2006/extended-properties" xmlns:vt="http://schemas.openxmlformats.org/officeDocument/2006/docPropsVTypes">
  <TotalTime>23147</TotalTime>
  <Words>152</Words>
  <Application>Microsoft Macintosh PowerPoint</Application>
  <PresentationFormat>Widescreen</PresentationFormat>
  <Paragraphs>37</Paragraphs>
  <Slides>12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Whitney Book</vt:lpstr>
      <vt:lpstr>Wingdings</vt:lpstr>
      <vt:lpstr>Wingdings 3</vt:lpstr>
      <vt:lpstr>Office-tema</vt:lpstr>
      <vt:lpstr>Title/Chapter Slides</vt:lpstr>
      <vt:lpstr>Uten bakgrunnsgrafikk på undersider</vt:lpstr>
      <vt:lpstr>2_Office-tema</vt:lpstr>
      <vt:lpstr>PowerPoint-presentasjon</vt:lpstr>
      <vt:lpstr>PowerPoint-presentasjon</vt:lpstr>
      <vt:lpstr>PowerPoint-presentasjon</vt:lpstr>
      <vt:lpstr>Vedtatte prosjekter 2024:</vt:lpstr>
      <vt:lpstr>PowerPoint-presentasjon</vt:lpstr>
      <vt:lpstr>PowerPoint-presentasjon</vt:lpstr>
      <vt:lpstr>PowerPoint-presentasjon</vt:lpstr>
      <vt:lpstr>Avløpsdirektivet - ledningsnett</vt:lpstr>
      <vt:lpstr>PowerPoint-presentasjon</vt:lpstr>
      <vt:lpstr>BedreVANN – Resultater 2022</vt:lpstr>
      <vt:lpstr>BedreVANN – Lekkasjer</vt:lpstr>
      <vt:lpstr>Takk for oppmerksomheten 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Thomas Breen</dc:creator>
  <cp:keywords/>
  <dc:description/>
  <cp:lastModifiedBy>Kjetil Flugund</cp:lastModifiedBy>
  <cp:revision>146</cp:revision>
  <dcterms:created xsi:type="dcterms:W3CDTF">2021-03-10T19:22:30Z</dcterms:created>
  <dcterms:modified xsi:type="dcterms:W3CDTF">2024-04-11T19:03:59Z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0x010100D0693B2E44191F478E93149AB7D9BC8C00D662B2B26E032E4F8AB6B6737C32EFA6</vt:lpwstr>
  </property>
  <property fmtid="{D5CDD505-2E9C-101B-9397-08002B2CF9AE}" pid="3" name="_dlc_DocIdItemGuid">
    <vt:lpwstr>61c73170-64e7-40ed-bfce-560ffad7cc82</vt:lpwstr>
  </property>
  <property fmtid="{D5CDD505-2E9C-101B-9397-08002B2CF9AE}" pid="4" name="MediaServiceImageTags">
    <vt:lpwstr/>
  </property>
</Properties>
</file>